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7" r:id="rId3"/>
    <p:sldId id="259" r:id="rId4"/>
    <p:sldId id="280" r:id="rId5"/>
    <p:sldId id="262" r:id="rId6"/>
    <p:sldId id="261" r:id="rId7"/>
    <p:sldId id="278" r:id="rId8"/>
    <p:sldId id="260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3" r:id="rId19"/>
    <p:sldId id="274" r:id="rId20"/>
    <p:sldId id="275" r:id="rId21"/>
    <p:sldId id="276" r:id="rId22"/>
    <p:sldId id="279" r:id="rId23"/>
    <p:sldId id="277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5" autoAdjust="0"/>
  </p:normalViewPr>
  <p:slideViewPr>
    <p:cSldViewPr>
      <p:cViewPr varScale="1">
        <p:scale>
          <a:sx n="54" d="100"/>
          <a:sy n="54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78D8-8835-48B8-8C4F-A1FAABF4E21A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3260F-B75C-4D5D-A0E0-2EF17E177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0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6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 Embedded</a:t>
            </a:r>
            <a:r>
              <a:rPr lang="en-US" baseline="0" dirty="0" smtClean="0"/>
              <a:t> in some psyches</a:t>
            </a:r>
          </a:p>
          <a:p>
            <a:r>
              <a:rPr lang="en-US" baseline="0" dirty="0" smtClean="0"/>
              <a:t>Page 12-13</a:t>
            </a:r>
          </a:p>
          <a:p>
            <a:r>
              <a:rPr lang="en-US" baseline="0" dirty="0" smtClean="0"/>
              <a:t>Page 16</a:t>
            </a:r>
          </a:p>
          <a:p>
            <a:r>
              <a:rPr lang="en-US" baseline="0" dirty="0" smtClean="0"/>
              <a:t>Page 17 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 Embedded</a:t>
            </a:r>
            <a:r>
              <a:rPr lang="en-US" baseline="0" dirty="0" smtClean="0"/>
              <a:t> in some psyches</a:t>
            </a:r>
          </a:p>
          <a:p>
            <a:r>
              <a:rPr lang="en-US" baseline="0" dirty="0" smtClean="0"/>
              <a:t>Page 12-13</a:t>
            </a:r>
          </a:p>
          <a:p>
            <a:r>
              <a:rPr lang="en-US" baseline="0" dirty="0" smtClean="0"/>
              <a:t>Page 16</a:t>
            </a:r>
          </a:p>
          <a:p>
            <a:r>
              <a:rPr lang="en-US" baseline="0" dirty="0" smtClean="0"/>
              <a:t>Page 17 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 Embedded</a:t>
            </a:r>
            <a:r>
              <a:rPr lang="en-US" baseline="0" dirty="0" smtClean="0"/>
              <a:t> in some psyches</a:t>
            </a:r>
          </a:p>
          <a:p>
            <a:r>
              <a:rPr lang="en-US" baseline="0" dirty="0" smtClean="0"/>
              <a:t>Page 12-13</a:t>
            </a:r>
          </a:p>
          <a:p>
            <a:r>
              <a:rPr lang="en-US" baseline="0" dirty="0" smtClean="0"/>
              <a:t>Page 16</a:t>
            </a:r>
          </a:p>
          <a:p>
            <a:r>
              <a:rPr lang="en-US" baseline="0" dirty="0" smtClean="0"/>
              <a:t>Page 17 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Page</a:t>
            </a:r>
            <a:r>
              <a:rPr lang="en-US" baseline="0" smtClean="0"/>
              <a:t>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Page</a:t>
            </a:r>
            <a:r>
              <a:rPr lang="en-US" baseline="0" smtClean="0"/>
              <a:t>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Page</a:t>
            </a:r>
            <a:r>
              <a:rPr lang="en-US" baseline="0" smtClean="0"/>
              <a:t>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 is when we fall into the Right-Privilege Trap</a:t>
            </a:r>
          </a:p>
          <a:p>
            <a:r>
              <a:rPr lang="en-US" dirty="0" smtClean="0"/>
              <a:t>Opportunity is when we say Basic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*Not quality – at least in Minnesota…it is the insurance that</a:t>
            </a:r>
            <a:r>
              <a:rPr lang="en-US" baseline="0" dirty="0" smtClean="0"/>
              <a:t> is broken – see page 8</a:t>
            </a:r>
            <a:endParaRPr lang="en-US" dirty="0" smtClean="0"/>
          </a:p>
          <a:p>
            <a:r>
              <a:rPr lang="en-US" dirty="0" smtClean="0"/>
              <a:t>Put in quotes page 9 and page 10</a:t>
            </a:r>
          </a:p>
          <a:p>
            <a:r>
              <a:rPr lang="en-US" dirty="0" smtClean="0"/>
              <a:t>Barrier or Opportunity????Seems like an opportunity BUT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3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Page 6</a:t>
            </a:r>
          </a:p>
          <a:p>
            <a:r>
              <a:rPr lang="en-US" dirty="0" smtClean="0"/>
              <a:t>So </a:t>
            </a:r>
            <a:r>
              <a:rPr lang="en-US" dirty="0" err="1" smtClean="0"/>
              <a:t>Gub’ment</a:t>
            </a:r>
            <a:r>
              <a:rPr lang="en-US" dirty="0" smtClean="0"/>
              <a:t> replacing</a:t>
            </a:r>
            <a:r>
              <a:rPr lang="en-US" baseline="0" dirty="0" smtClean="0"/>
              <a:t> insurance companies only a plus with people who like or believe in the importance of </a:t>
            </a:r>
            <a:r>
              <a:rPr lang="en-US" baseline="0" dirty="0" err="1" smtClean="0"/>
              <a:t>govt</a:t>
            </a:r>
            <a:r>
              <a:rPr lang="en-US" baseline="0" dirty="0" smtClean="0"/>
              <a:t> and that is mostly us…people already on our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 Embedded</a:t>
            </a:r>
            <a:r>
              <a:rPr lang="en-US" baseline="0" dirty="0" smtClean="0"/>
              <a:t> in some psyches…Potholes you will find when going door-to-door</a:t>
            </a:r>
          </a:p>
          <a:p>
            <a:r>
              <a:rPr lang="en-US" baseline="0" dirty="0" smtClean="0"/>
              <a:t>Page 12-1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 Embedded</a:t>
            </a:r>
            <a:r>
              <a:rPr lang="en-US" baseline="0" dirty="0" smtClean="0"/>
              <a:t> in some psyches…Potholes you will find when going door-to-door</a:t>
            </a:r>
          </a:p>
          <a:p>
            <a:r>
              <a:rPr lang="en-US" baseline="0" dirty="0" smtClean="0"/>
              <a:t>Page 12-1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Barriers Embedded</a:t>
            </a:r>
            <a:r>
              <a:rPr lang="en-US" baseline="0" dirty="0" smtClean="0"/>
              <a:t> in some psyches</a:t>
            </a:r>
          </a:p>
          <a:p>
            <a:r>
              <a:rPr lang="en-US" baseline="0" dirty="0" smtClean="0"/>
              <a:t>Page 12-13</a:t>
            </a:r>
          </a:p>
          <a:p>
            <a:r>
              <a:rPr lang="en-US" baseline="0" dirty="0" smtClean="0"/>
              <a:t>Page 16</a:t>
            </a:r>
          </a:p>
          <a:p>
            <a:r>
              <a:rPr lang="en-US" baseline="0" dirty="0" smtClean="0"/>
              <a:t>Page 17 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3260F-B75C-4D5D-A0E0-2EF17E1778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3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8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6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1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6D45-494A-41AB-BA2C-B051E399906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92A5-FFE0-4573-86E5-7727E5F8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7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64008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8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022080" cy="518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Barriers &amp; Opportunities Abound</a:t>
            </a:r>
          </a:p>
          <a:p>
            <a:pPr algn="l"/>
            <a:endParaRPr lang="en-US" sz="3600" b="1" u="sng" dirty="0" smtClean="0"/>
          </a:p>
          <a:p>
            <a:pPr algn="l"/>
            <a:r>
              <a:rPr lang="en-US" sz="3600" u="sng" dirty="0" smtClean="0"/>
              <a:t>For Example: </a:t>
            </a:r>
            <a:r>
              <a:rPr lang="en-US" sz="3600" dirty="0" smtClean="0"/>
              <a:t>Take Language </a:t>
            </a:r>
          </a:p>
          <a:p>
            <a:pPr algn="l"/>
            <a:endParaRPr lang="en-US" dirty="0"/>
          </a:p>
          <a:p>
            <a:pPr algn="l"/>
            <a:r>
              <a:rPr lang="en-US" i="1" dirty="0" smtClean="0"/>
              <a:t>Is Health Care a…</a:t>
            </a:r>
          </a:p>
          <a:p>
            <a:pPr algn="l"/>
            <a:endParaRPr lang="en-US" i="1" dirty="0"/>
          </a:p>
          <a:p>
            <a:pPr algn="l"/>
            <a:r>
              <a:rPr lang="en-US" i="1" dirty="0" smtClean="0"/>
              <a:t>	…Right or a Privilege?</a:t>
            </a:r>
            <a:endParaRPr lang="en-US" i="1" dirty="0"/>
          </a:p>
          <a:p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ngravers MT" panose="02090707080505020304" pitchFamily="18" charset="0"/>
              </a:rPr>
              <a:t>What We Learned</a:t>
            </a:r>
            <a:r>
              <a:rPr lang="en-US" sz="7200" dirty="0" smtClean="0">
                <a:latin typeface="Engravers MT" panose="02090707080505020304" pitchFamily="18" charset="0"/>
              </a:rPr>
              <a:t>?</a:t>
            </a:r>
            <a:endParaRPr lang="en-US" sz="7200" dirty="0">
              <a:latin typeface="Engravers MT" panose="0209070708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022080" cy="51816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3600" b="1" u="sng" dirty="0" smtClean="0"/>
          </a:p>
          <a:p>
            <a:pPr algn="l"/>
            <a:r>
              <a:rPr lang="en-US" i="1" dirty="0" smtClean="0"/>
              <a:t>Right</a:t>
            </a:r>
            <a:r>
              <a:rPr lang="en-US" dirty="0" smtClean="0"/>
              <a:t> or </a:t>
            </a:r>
            <a:r>
              <a:rPr lang="en-US" i="1" dirty="0" smtClean="0"/>
              <a:t>Privilege</a:t>
            </a:r>
            <a:r>
              <a:rPr lang="en-US" dirty="0" smtClean="0"/>
              <a:t> is a Polarized Debate the answer to Which REVEALS the MESSENGER’S PARTY PREFERENCE &amp; in doing so may lessen his or her credibility!</a:t>
            </a:r>
          </a:p>
          <a:p>
            <a:pPr algn="l"/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You just might be a Democrat if you Say </a:t>
            </a:r>
            <a:r>
              <a:rPr lang="en-US" i="1" u="sng" dirty="0" smtClean="0"/>
              <a:t>Right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You just might be a Republican if you Say </a:t>
            </a:r>
            <a:r>
              <a:rPr lang="en-US" i="1" u="sng" dirty="0" smtClean="0"/>
              <a:t>Privilege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You are Talking Their Language (and avoiding a partisan messenger trap ) if you </a:t>
            </a:r>
            <a:r>
              <a:rPr lang="en-US" dirty="0"/>
              <a:t>s</a:t>
            </a:r>
            <a:r>
              <a:rPr lang="en-US" dirty="0" smtClean="0"/>
              <a:t>imply say: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 Health Care is </a:t>
            </a:r>
            <a:r>
              <a:rPr lang="en-US" i="1" u="sng" dirty="0" smtClean="0"/>
              <a:t>Basic Need</a:t>
            </a:r>
            <a:endParaRPr lang="en-US" i="1" u="sng" dirty="0"/>
          </a:p>
          <a:p>
            <a:pPr algn="l"/>
            <a:endParaRPr lang="en-US" i="1" dirty="0"/>
          </a:p>
          <a:p>
            <a:pPr algn="l"/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ngravers MT" panose="02090707080505020304" pitchFamily="18" charset="0"/>
              </a:rPr>
              <a:t>What We Learned</a:t>
            </a:r>
            <a:r>
              <a:rPr lang="en-US" sz="7200" dirty="0" smtClean="0">
                <a:latin typeface="Engravers MT" panose="02090707080505020304" pitchFamily="18" charset="0"/>
              </a:rPr>
              <a:t>?</a:t>
            </a:r>
            <a:endParaRPr lang="en-US" sz="7200" dirty="0">
              <a:latin typeface="Engravers MT" panose="0209070708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4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022080" cy="5562600"/>
          </a:xfrm>
        </p:spPr>
        <p:txBody>
          <a:bodyPr>
            <a:normAutofit lnSpcReduction="10000"/>
          </a:bodyPr>
          <a:lstStyle/>
          <a:p>
            <a:pPr algn="l"/>
            <a:endParaRPr lang="en-US" i="1" dirty="0" smtClean="0"/>
          </a:p>
          <a:p>
            <a:pPr algn="l"/>
            <a:r>
              <a:rPr lang="en-US" dirty="0" smtClean="0"/>
              <a:t>People think healthcare system is broken.*</a:t>
            </a:r>
          </a:p>
          <a:p>
            <a:pPr algn="l"/>
            <a:r>
              <a:rPr lang="en-US" dirty="0" smtClean="0"/>
              <a:t>&amp; Insurance is: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oo Complicated – 3Bs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Bureaucracy, Billing, and Barriers to Care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Random, Irrational, Unfair, and Indecipherable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Rife with Greed &amp; Replete Inexplicable Costs and Cost Increases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r>
              <a:rPr lang="en-US" dirty="0" smtClean="0"/>
              <a:t>Insurance companies are untrustworthy,  </a:t>
            </a:r>
            <a:r>
              <a:rPr lang="en-US" dirty="0" err="1" smtClean="0"/>
              <a:t>bottomline</a:t>
            </a:r>
            <a:r>
              <a:rPr lang="en-US" dirty="0" smtClean="0"/>
              <a:t>, middlemen.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Engravers MT" panose="02090707080505020304" pitchFamily="18" charset="0"/>
              </a:rPr>
              <a:t>?</a:t>
            </a:r>
            <a:r>
              <a:rPr lang="en-US" sz="3600" dirty="0">
                <a:latin typeface="Engravers MT" panose="02090707080505020304" pitchFamily="18" charset="0"/>
              </a:rPr>
              <a:t>What </a:t>
            </a:r>
            <a:r>
              <a:rPr lang="en-US" sz="3600" dirty="0" smtClean="0">
                <a:latin typeface="Engravers MT" panose="02090707080505020304" pitchFamily="18" charset="0"/>
              </a:rPr>
              <a:t>ELSE 1</a:t>
            </a:r>
            <a:endParaRPr lang="en-US" sz="7200" dirty="0">
              <a:latin typeface="Engravers MT" panose="0209070708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3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022080" cy="5562600"/>
          </a:xfrm>
        </p:spPr>
        <p:txBody>
          <a:bodyPr>
            <a:normAutofit/>
          </a:bodyPr>
          <a:lstStyle/>
          <a:p>
            <a:pPr algn="l"/>
            <a:endParaRPr lang="en-US" i="1" dirty="0" smtClean="0"/>
          </a:p>
          <a:p>
            <a:pPr algn="l"/>
            <a:r>
              <a:rPr lang="en-US" sz="2600" dirty="0" smtClean="0"/>
              <a:t>People Don’t Trust Government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To Make Changes that Solves these Problems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600" dirty="0"/>
          </a:p>
          <a:p>
            <a:pPr algn="l"/>
            <a:r>
              <a:rPr lang="en-US" sz="2600" dirty="0" smtClean="0"/>
              <a:t>BECAUSE the government doesn’t work for them. It works for someone or something else.</a:t>
            </a:r>
          </a:p>
          <a:p>
            <a:pPr algn="l"/>
            <a:endParaRPr lang="en-US" sz="2600" dirty="0"/>
          </a:p>
          <a:p>
            <a:pPr algn="l"/>
            <a:r>
              <a:rPr lang="en-US" sz="2600" dirty="0" smtClean="0"/>
              <a:t>TO THEM: it is GUBMENT VS. GEICO.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Neither one is on their side.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762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Engravers MT" panose="02090707080505020304" pitchFamily="18" charset="0"/>
              </a:rPr>
              <a:t>?</a:t>
            </a:r>
            <a:r>
              <a:rPr lang="en-US" sz="3600" dirty="0" smtClean="0">
                <a:latin typeface="Engravers MT" panose="02090707080505020304" pitchFamily="18" charset="0"/>
              </a:rPr>
              <a:t> What ELSE 2</a:t>
            </a:r>
            <a:endParaRPr lang="en-US" sz="7200" dirty="0">
              <a:latin typeface="Engravers MT" panose="0209070708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25" y="4953000"/>
            <a:ext cx="309289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68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3964"/>
            <a:ext cx="9022080" cy="6029236"/>
          </a:xfrm>
        </p:spPr>
        <p:txBody>
          <a:bodyPr>
            <a:normAutofit/>
          </a:bodyPr>
          <a:lstStyle/>
          <a:p>
            <a:pPr algn="l"/>
            <a:endParaRPr lang="en-US" i="1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POLITICAL POLARIZATION</a:t>
            </a:r>
          </a:p>
          <a:p>
            <a:r>
              <a:rPr lang="en-US" sz="4000" b="1" dirty="0" smtClean="0"/>
              <a:t>EXACERBATES</a:t>
            </a:r>
          </a:p>
          <a:p>
            <a:r>
              <a:rPr lang="en-US" sz="4000" b="1" dirty="0" smtClean="0"/>
              <a:t>THIS!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2857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3964"/>
            <a:ext cx="9022080" cy="6029236"/>
          </a:xfrm>
        </p:spPr>
        <p:txBody>
          <a:bodyPr>
            <a:normAutofit/>
          </a:bodyPr>
          <a:lstStyle/>
          <a:p>
            <a:pPr algn="l"/>
            <a:endParaRPr lang="en-US" i="1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9309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4724400"/>
            <a:ext cx="339017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IS INCREASING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POLARIZATION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OUR ONLY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BARRIER TO SUCCESS?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65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3444240"/>
            <a:ext cx="5876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MYTHS, TROPES,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TALES,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STORIES,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LEGENDS,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CONSPIRACY THEORIES, &amp; FEARS</a:t>
            </a:r>
          </a:p>
        </p:txBody>
      </p:sp>
    </p:spTree>
    <p:extLst>
      <p:ext uri="{BB962C8B-B14F-4D97-AF65-F5344CB8AC3E}">
        <p14:creationId xmlns:p14="http://schemas.microsoft.com/office/powerpoint/2010/main" val="12004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THE 8 MYTHS, TROPES, TALES, STORIES, </a:t>
            </a:r>
          </a:p>
          <a:p>
            <a:pPr algn="l"/>
            <a:r>
              <a:rPr lang="en-US" dirty="0" smtClean="0"/>
              <a:t>URBAN LEGENDS, CONSPRIRACIES, &amp; FEARs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           </a:t>
            </a:r>
            <a:r>
              <a:rPr lang="en-US" sz="2800" dirty="0" smtClean="0"/>
              <a:t>Government isn’t….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    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       Competition will…</a:t>
            </a:r>
            <a:endParaRPr lang="en-US" sz="2800" dirty="0"/>
          </a:p>
          <a:p>
            <a:pPr algn="l"/>
            <a:endParaRPr lang="en-US" sz="2800" dirty="0" smtClean="0"/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       Have it Your Way…</a:t>
            </a:r>
          </a:p>
          <a:p>
            <a:pPr algn="l"/>
            <a:endParaRPr lang="en-US" sz="4000" b="1" dirty="0" smtClean="0"/>
          </a:p>
          <a:p>
            <a:pPr algn="l"/>
            <a:r>
              <a:rPr lang="en-US" sz="4000" b="1" dirty="0" smtClean="0"/>
              <a:t>          </a:t>
            </a:r>
            <a:r>
              <a:rPr lang="en-US" sz="3000" dirty="0" smtClean="0"/>
              <a:t>I’m Invincible…</a:t>
            </a:r>
            <a:endParaRPr lang="en-US" sz="3000" dirty="0"/>
          </a:p>
          <a:p>
            <a:pPr algn="l"/>
            <a:r>
              <a:rPr lang="en-US" sz="4000" b="1" dirty="0" smtClean="0"/>
              <a:t>          </a:t>
            </a:r>
            <a:endParaRPr lang="en-US" sz="4000" b="1" dirty="0"/>
          </a:p>
          <a:p>
            <a:pPr algn="l"/>
            <a:r>
              <a:rPr lang="en-US" sz="4000" b="1" dirty="0" smtClean="0"/>
              <a:t>          </a:t>
            </a:r>
            <a:r>
              <a:rPr lang="en-US" sz="2600" dirty="0" smtClean="0"/>
              <a:t> </a:t>
            </a:r>
            <a:r>
              <a:rPr lang="en-US" sz="3000" dirty="0" smtClean="0"/>
              <a:t>Greedy Trial Lawyers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1" y="1295400"/>
            <a:ext cx="72284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206" y="2441815"/>
            <a:ext cx="1021252" cy="71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6" y="3279227"/>
            <a:ext cx="106171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" y="4267200"/>
            <a:ext cx="94720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" y="532014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28600"/>
            <a:ext cx="19465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8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MORE TROPES, STORIES, TALES,</a:t>
            </a:r>
          </a:p>
          <a:p>
            <a:pPr algn="l"/>
            <a:r>
              <a:rPr lang="en-US" smtClean="0"/>
              <a:t>CONSPIRACY THEORIES </a:t>
            </a:r>
            <a:r>
              <a:rPr lang="en-US" dirty="0" smtClean="0"/>
              <a:t>&amp; FEARMONGERING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	     Lazy People – the Others!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            Socialized Medicine!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              Apocryphal Health Care Nightmares</a:t>
            </a:r>
          </a:p>
          <a:p>
            <a:pPr algn="l"/>
            <a:endParaRPr lang="en-US" sz="3000" dirty="0"/>
          </a:p>
          <a:p>
            <a:pPr algn="l"/>
            <a:endParaRPr lang="en-US" sz="3000" dirty="0" smtClean="0"/>
          </a:p>
          <a:p>
            <a:r>
              <a:rPr lang="en-US" sz="3000" dirty="0" smtClean="0"/>
              <a:t>Barriers: Collective Consciousness  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147" y="3012395"/>
            <a:ext cx="1016001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1" y="4419600"/>
            <a:ext cx="100584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" y="1981200"/>
            <a:ext cx="1266567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8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dirty="0" smtClean="0"/>
              <a:t>OPPORTUNITIES?</a:t>
            </a:r>
            <a:endParaRPr lang="en-US" sz="4000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1. People Know: System is Broken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2. Health Care is Front and Center as a Policy Concern That People Want to Be Fixed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3. Rising Costs, Falling Coverage, Bureaucracy, and Talk of Ending Pre-Existing Coverage Requirement Increasing Concern and Demand for Change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Our Solution Produces Real Benefits (though people may not believe them.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1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676400"/>
            <a:ext cx="8610600" cy="4876800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Do you support or oppose a </a:t>
            </a:r>
            <a:r>
              <a:rPr lang="en-US" i="1" dirty="0" smtClean="0"/>
              <a:t>Single Payer </a:t>
            </a:r>
            <a:r>
              <a:rPr lang="en-US" dirty="0" smtClean="0"/>
              <a:t>health care system where all Americans would get their health insurance from the government? Do you….?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Strongly Support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Somewhat Support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Somewhat Oppose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Strongly Oppose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Don’t Know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572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Engravers MT" panose="02090707080505020304" pitchFamily="18" charset="0"/>
              </a:rPr>
              <a:t>?</a:t>
            </a:r>
            <a:endParaRPr lang="en-US" sz="9600" dirty="0">
              <a:latin typeface="Engravers MT" panose="0209070708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92608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dirty="0" smtClean="0"/>
              <a:t>OPPORTUNITIES?</a:t>
            </a:r>
            <a:endParaRPr lang="en-US" sz="4000" dirty="0"/>
          </a:p>
          <a:p>
            <a:pPr algn="l"/>
            <a:endParaRPr lang="en-US" dirty="0" smtClean="0"/>
          </a:p>
          <a:p>
            <a:pPr algn="l"/>
            <a:r>
              <a:rPr lang="en-US" b="1" u="sng" dirty="0" smtClean="0"/>
              <a:t>Sell the Benefits. </a:t>
            </a:r>
          </a:p>
          <a:p>
            <a:pPr algn="l"/>
            <a:endParaRPr lang="en-US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the Rhetoric,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the Ideology,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Your Fervor and Passion for It,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the Politics of it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Not the Correctness of the Idea</a:t>
            </a:r>
            <a:endParaRPr lang="en-US" dirty="0"/>
          </a:p>
          <a:p>
            <a:pPr algn="l"/>
            <a:endParaRPr lang="en-US" dirty="0" smtClean="0"/>
          </a:p>
          <a:p>
            <a:r>
              <a:rPr lang="en-US" b="1" u="sng" dirty="0" smtClean="0"/>
              <a:t>Sell the Practical Benefits of It To </a:t>
            </a:r>
            <a:r>
              <a:rPr lang="en-US" b="1" u="sng" dirty="0" smtClean="0"/>
              <a:t>People </a:t>
            </a:r>
          </a:p>
          <a:p>
            <a:r>
              <a:rPr lang="en-US" b="1" u="sng" dirty="0" smtClean="0"/>
              <a:t>That’s the Way to Win</a:t>
            </a:r>
            <a:endParaRPr lang="en-US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800" b="1" u="sng" dirty="0" smtClean="0"/>
              <a:t>What Are Those</a:t>
            </a:r>
            <a:r>
              <a:rPr lang="en-US" sz="4800" b="1" u="sng" dirty="0"/>
              <a:t> </a:t>
            </a:r>
            <a:r>
              <a:rPr lang="en-US" sz="4800" b="1" u="sng" dirty="0" smtClean="0"/>
              <a:t>Benefits? </a:t>
            </a:r>
          </a:p>
          <a:p>
            <a:pPr algn="l"/>
            <a:endParaRPr lang="en-US" b="1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Provides Access to Care for All in a fair, responsible and equitable way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Access for a Basic Need – Health Care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Simple and Streamlined 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Cost Savings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Quality Remains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Adds Dental and Vision Care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No more in/out of network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No worry about pre-existing conditions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/>
          </a:bodyPr>
          <a:lstStyle/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r>
              <a:rPr lang="en-US" b="1" u="sng" dirty="0" smtClean="0">
                <a:solidFill>
                  <a:srgbClr val="FFC000"/>
                </a:solidFill>
              </a:rPr>
              <a:t>INDICATIVE</a:t>
            </a:r>
            <a:r>
              <a:rPr lang="en-US" b="1" dirty="0" smtClean="0"/>
              <a:t> of Message Disconnects, Barriers, and Challenges Single Payer Confronts In Minnesota and, to a certain extent, the U.S.</a:t>
            </a:r>
          </a:p>
          <a:p>
            <a:endParaRPr lang="en-US" b="1" dirty="0"/>
          </a:p>
          <a:p>
            <a:r>
              <a:rPr lang="en-US" b="1" dirty="0" smtClean="0"/>
              <a:t>Not </a:t>
            </a:r>
            <a:r>
              <a:rPr lang="en-US" b="1" u="sng" dirty="0" smtClean="0">
                <a:solidFill>
                  <a:srgbClr val="FFC000"/>
                </a:solidFill>
              </a:rPr>
              <a:t>REPRESENTATIVE!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Use them a Cautionary GUIDE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that is Much Better than your GUT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800" b="1" u="sng" dirty="0" smtClean="0"/>
              <a:t>What is in a Name? </a:t>
            </a:r>
          </a:p>
          <a:p>
            <a:pPr algn="l"/>
            <a:endParaRPr lang="en-US" b="1" dirty="0" smtClean="0"/>
          </a:p>
          <a:p>
            <a:r>
              <a:rPr lang="en-US" b="1" dirty="0" smtClean="0"/>
              <a:t>A</a:t>
            </a:r>
            <a:r>
              <a:rPr lang="en-US" b="1" dirty="0" smtClean="0"/>
              <a:t> LOT</a:t>
            </a:r>
            <a:endParaRPr lang="en-US" b="1" dirty="0" smtClean="0"/>
          </a:p>
          <a:p>
            <a:pPr algn="l"/>
            <a:r>
              <a:rPr lang="en-US" dirty="0" smtClean="0"/>
              <a:t>					</a:t>
            </a:r>
            <a:endParaRPr lang="en-US" dirty="0"/>
          </a:p>
          <a:p>
            <a:pPr algn="l"/>
            <a:r>
              <a:rPr lang="en-US" dirty="0" smtClean="0"/>
              <a:t>                                                   Single Payer	MFA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Strongly Support			</a:t>
            </a:r>
            <a:r>
              <a:rPr lang="en-US" sz="2600" dirty="0" smtClean="0"/>
              <a:t>	27</a:t>
            </a:r>
            <a:r>
              <a:rPr lang="en-US" sz="2600" dirty="0"/>
              <a:t>%	</a:t>
            </a:r>
            <a:r>
              <a:rPr lang="en-US" sz="2600" dirty="0" smtClean="0"/>
              <a:t>	  37%</a:t>
            </a:r>
            <a:r>
              <a:rPr lang="en-US" sz="2600" dirty="0"/>
              <a:t>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Somewhat Support			23</a:t>
            </a:r>
            <a:r>
              <a:rPr lang="en-US" sz="2600" dirty="0" smtClean="0"/>
              <a:t>%		  26%</a:t>
            </a:r>
            <a:endParaRPr lang="en-US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Somewhat Oppose			13</a:t>
            </a:r>
            <a:r>
              <a:rPr lang="en-US" sz="2600" dirty="0" smtClean="0"/>
              <a:t>%		  11%</a:t>
            </a:r>
            <a:endParaRPr lang="en-US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Strongly Oppose			</a:t>
            </a:r>
            <a:r>
              <a:rPr lang="en-US" sz="2600" dirty="0" smtClean="0"/>
              <a:t>	20%                   15%</a:t>
            </a:r>
            <a:endParaRPr lang="en-US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Don’t Know				17</a:t>
            </a:r>
            <a:r>
              <a:rPr lang="en-US" sz="2600" dirty="0" smtClean="0"/>
              <a:t>%                   11%</a:t>
            </a:r>
            <a:endParaRPr lang="en-US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/>
              <a:t>I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8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022080" cy="640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800" b="1" u="sng" dirty="0" smtClean="0"/>
              <a:t>What is in a Name? </a:t>
            </a:r>
          </a:p>
          <a:p>
            <a:pPr algn="l"/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What we call our solution(s) needs to be </a:t>
            </a:r>
            <a:r>
              <a:rPr lang="en-US" u="sng" dirty="0" smtClean="0"/>
              <a:t>simple and descriptive</a:t>
            </a:r>
            <a:r>
              <a:rPr lang="en-US" dirty="0"/>
              <a:t> </a:t>
            </a:r>
            <a:r>
              <a:rPr lang="en-US" u="sng" dirty="0" smtClean="0"/>
              <a:t>AND unencumbered (as much as possible) by negative baggage.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At the national level </a:t>
            </a:r>
            <a:r>
              <a:rPr lang="en-US" b="1" dirty="0" smtClean="0"/>
              <a:t>Medicare For All </a:t>
            </a:r>
            <a:r>
              <a:rPr lang="en-US" dirty="0" smtClean="0"/>
              <a:t>appears to be more meaningful than </a:t>
            </a:r>
            <a:r>
              <a:rPr lang="en-US" b="1" dirty="0" smtClean="0"/>
              <a:t>Single Payer.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In Minnesota, at least in our groups, the name Minnesotans devised themselves for what was a single payer plan was simply the </a:t>
            </a:r>
            <a:r>
              <a:rPr lang="en-US" b="1" u="sng" dirty="0" smtClean="0"/>
              <a:t>Minnesota Health Plan </a:t>
            </a:r>
            <a:r>
              <a:rPr lang="en-US" dirty="0" smtClean="0"/>
              <a:t>– a simple and local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88148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19"/>
            <a:ext cx="3973393" cy="1402081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1"/>
            <a:ext cx="9113519" cy="5791200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2900" dirty="0" smtClean="0"/>
          </a:p>
          <a:p>
            <a:pPr algn="l"/>
            <a:endParaRPr lang="en-US" sz="2900" dirty="0" smtClean="0"/>
          </a:p>
          <a:p>
            <a:pPr algn="l"/>
            <a:r>
              <a:rPr lang="en-US" sz="4600" b="1" dirty="0" smtClean="0"/>
              <a:t>Great Opportunity </a:t>
            </a:r>
            <a:r>
              <a:rPr lang="en-US" sz="2900" dirty="0" smtClean="0"/>
              <a:t>to Win the Struggle for Healthcare for All</a:t>
            </a:r>
            <a:endParaRPr lang="en-US" sz="2900" dirty="0" smtClean="0"/>
          </a:p>
          <a:p>
            <a:pPr algn="l"/>
            <a:endParaRPr lang="en-US" sz="2900" dirty="0" smtClean="0"/>
          </a:p>
          <a:p>
            <a:pPr algn="l"/>
            <a:r>
              <a:rPr lang="en-US" sz="2900" dirty="0" smtClean="0"/>
              <a:t>There are also significant </a:t>
            </a:r>
            <a:r>
              <a:rPr lang="en-US" sz="5100" b="1" dirty="0" smtClean="0"/>
              <a:t>Challenges </a:t>
            </a:r>
            <a:r>
              <a:rPr lang="en-US" sz="2900" dirty="0" smtClean="0"/>
              <a:t>and </a:t>
            </a:r>
            <a:r>
              <a:rPr lang="en-US" sz="5100" b="1" dirty="0" smtClean="0"/>
              <a:t>Barriers</a:t>
            </a:r>
            <a:r>
              <a:rPr lang="en-US" sz="2900" dirty="0" smtClean="0"/>
              <a:t> standing in our way.</a:t>
            </a:r>
          </a:p>
          <a:p>
            <a:pPr algn="l"/>
            <a:endParaRPr lang="en-US" sz="2900" dirty="0"/>
          </a:p>
          <a:p>
            <a:pPr algn="l"/>
            <a:r>
              <a:rPr lang="en-US" sz="4600" b="1" dirty="0" smtClean="0"/>
              <a:t>Identifying </a:t>
            </a:r>
            <a:r>
              <a:rPr lang="en-US" sz="3600" dirty="0" smtClean="0"/>
              <a:t>the </a:t>
            </a:r>
            <a:r>
              <a:rPr lang="en-US" sz="4000" dirty="0" smtClean="0"/>
              <a:t>Opportunities as well as  Challenges and Barriers confronting us was the goal of the MNA Research.</a:t>
            </a:r>
          </a:p>
          <a:p>
            <a:pPr algn="l"/>
            <a:endParaRPr lang="en-US" sz="2900" dirty="0"/>
          </a:p>
          <a:p>
            <a:r>
              <a:rPr lang="en-US" sz="4600" b="1" u="sng" dirty="0" smtClean="0"/>
              <a:t>Because By Fighting  Smarter</a:t>
            </a:r>
            <a:r>
              <a:rPr lang="en-US" sz="4600" b="1" u="sng" dirty="0" smtClean="0"/>
              <a:t>, We Can Win</a:t>
            </a:r>
            <a:endParaRPr lang="en-US" sz="4600" b="1" u="sng" dirty="0" smtClean="0"/>
          </a:p>
        </p:txBody>
      </p:sp>
      <p:pic>
        <p:nvPicPr>
          <p:cNvPr id="4" name="Picture 3" descr="MNA logo rev affil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446"/>
            <a:ext cx="3046002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6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676400"/>
            <a:ext cx="8610600" cy="4876800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Do you support or oppose a </a:t>
            </a:r>
            <a:r>
              <a:rPr lang="en-US" i="1" dirty="0" smtClean="0"/>
              <a:t>Single Payer </a:t>
            </a:r>
            <a:r>
              <a:rPr lang="en-US" dirty="0" smtClean="0"/>
              <a:t>health care system where all Americans would get their health insurance from the government? Do you….?</a:t>
            </a:r>
          </a:p>
          <a:p>
            <a:pPr algn="l"/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Strongly Support				27%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Somewhat Support			23%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Somewhat Oppose			13%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Strongly Oppose				20%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/>
              <a:t>Don’t Know				17%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572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Engravers MT" panose="02090707080505020304" pitchFamily="18" charset="0"/>
              </a:rPr>
              <a:t>?</a:t>
            </a:r>
            <a:endParaRPr lang="en-US" sz="9600" dirty="0">
              <a:latin typeface="Engravers MT" panose="0209070708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92608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0" y="5791200"/>
            <a:ext cx="2164080" cy="954107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Morning Consult-Politico</a:t>
            </a:r>
          </a:p>
          <a:p>
            <a:pPr algn="r"/>
            <a:r>
              <a:rPr lang="en-US" sz="1400" dirty="0" smtClean="0"/>
              <a:t>National Tracking Poll</a:t>
            </a:r>
          </a:p>
          <a:p>
            <a:pPr algn="r"/>
            <a:r>
              <a:rPr lang="en-US" sz="1400" smtClean="0"/>
              <a:t>June 7-10, </a:t>
            </a:r>
            <a:r>
              <a:rPr lang="en-US" sz="1400" dirty="0" smtClean="0"/>
              <a:t>2018</a:t>
            </a:r>
          </a:p>
          <a:p>
            <a:pPr algn="r"/>
            <a:r>
              <a:rPr lang="en-US" sz="1400" dirty="0" smtClean="0"/>
              <a:t>N=1994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04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676400"/>
            <a:ext cx="86106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193925"/>
            <a:ext cx="5138737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8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19"/>
            <a:ext cx="3744793" cy="1402081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32559"/>
            <a:ext cx="8458200" cy="5120641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800" dirty="0" smtClean="0"/>
              <a:t>What do </a:t>
            </a:r>
            <a:r>
              <a:rPr lang="en-US" sz="3800" i="1" dirty="0" smtClean="0"/>
              <a:t>some </a:t>
            </a:r>
            <a:r>
              <a:rPr lang="en-US" sz="3800" dirty="0" smtClean="0"/>
              <a:t>Minnesotans:</a:t>
            </a:r>
          </a:p>
          <a:p>
            <a:pPr algn="l"/>
            <a:endParaRPr lang="en-US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Know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Feel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Think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Believe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Hope &amp; Fear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800" u="sng" dirty="0" smtClean="0"/>
              <a:t>Single Payer &amp; Health Care?</a:t>
            </a:r>
          </a:p>
          <a:p>
            <a:pPr algn="l"/>
            <a:endParaRPr lang="en-US" u="sng" dirty="0" smtClean="0"/>
          </a:p>
          <a:p>
            <a:pPr algn="l"/>
            <a:endParaRPr lang="en-US" sz="2900" dirty="0"/>
          </a:p>
          <a:p>
            <a:pPr algn="l"/>
            <a:r>
              <a:rPr lang="en-US" sz="2900" dirty="0" smtClean="0"/>
              <a:t>What cognitive connections do they already attach to the Single Payer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Barriers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Opportunities</a:t>
            </a:r>
          </a:p>
          <a:p>
            <a:pPr algn="l"/>
            <a:endParaRPr lang="en-US" sz="2900" dirty="0"/>
          </a:p>
          <a:p>
            <a:pPr algn="l"/>
            <a:r>
              <a:rPr lang="en-US" sz="2900" dirty="0" smtClean="0"/>
              <a:t>How do they feel about insurance companies?  How do they feel about government?</a:t>
            </a:r>
          </a:p>
          <a:p>
            <a:pPr algn="l"/>
            <a:endParaRPr lang="en-US" sz="2900" dirty="0"/>
          </a:p>
          <a:p>
            <a:pPr algn="l"/>
            <a:r>
              <a:rPr lang="en-US" sz="2900" dirty="0" smtClean="0"/>
              <a:t>What does it mean when Minnesotans say they want health care fixed?</a:t>
            </a:r>
          </a:p>
          <a:p>
            <a:pPr algn="l"/>
            <a:endParaRPr lang="en-US" sz="2900" dirty="0"/>
          </a:p>
          <a:p>
            <a:pPr algn="l"/>
            <a:r>
              <a:rPr lang="en-US" sz="2900" dirty="0"/>
              <a:t>What does the term “Single Payer” mean to </a:t>
            </a:r>
            <a:r>
              <a:rPr lang="en-US" sz="2900" i="1" dirty="0"/>
              <a:t>some </a:t>
            </a:r>
            <a:r>
              <a:rPr lang="en-US" sz="2900" dirty="0" smtClean="0"/>
              <a:t>Minnesotans? How do they define it? We </a:t>
            </a:r>
            <a:r>
              <a:rPr lang="en-US" sz="2900" dirty="0" err="1" smtClean="0"/>
              <a:t>talkask</a:t>
            </a:r>
            <a:r>
              <a:rPr lang="en-US" sz="2900" dirty="0" smtClean="0"/>
              <a:t> </a:t>
            </a:r>
            <a:r>
              <a:rPr lang="en-US" sz="2900" dirty="0"/>
              <a:t>them to evaluate it in a poll?</a:t>
            </a:r>
          </a:p>
          <a:p>
            <a:pPr algn="l"/>
            <a:endParaRPr lang="en-US" sz="2900" dirty="0" smtClean="0"/>
          </a:p>
        </p:txBody>
      </p:sp>
      <p:pic>
        <p:nvPicPr>
          <p:cNvPr id="4" name="Picture 3" descr="MNA logo rev affil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92" y="198119"/>
            <a:ext cx="514012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19"/>
            <a:ext cx="3973393" cy="1402081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WHY ASK?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432559"/>
            <a:ext cx="9113518" cy="5425441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900" dirty="0" smtClean="0"/>
          </a:p>
          <a:p>
            <a:pPr algn="l"/>
            <a:endParaRPr lang="en-US" sz="2900" dirty="0" smtClean="0"/>
          </a:p>
          <a:p>
            <a:pPr algn="l"/>
            <a:endParaRPr lang="en-US" sz="2900" dirty="0" smtClean="0"/>
          </a:p>
          <a:p>
            <a:pPr algn="l"/>
            <a:r>
              <a:rPr lang="en-US" sz="2900" dirty="0" smtClean="0"/>
              <a:t>While We Have a </a:t>
            </a:r>
            <a:r>
              <a:rPr lang="en-US" sz="2900" b="1" u="sng" dirty="0" smtClean="0"/>
              <a:t>GREAT OPPORTUNITY</a:t>
            </a:r>
            <a:r>
              <a:rPr lang="en-US" sz="2900" dirty="0" smtClean="0"/>
              <a:t>…</a:t>
            </a:r>
          </a:p>
          <a:p>
            <a:pPr algn="l"/>
            <a:endParaRPr lang="en-US" sz="29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500" dirty="0" smtClean="0"/>
              <a:t>We are also confronted with </a:t>
            </a:r>
            <a:r>
              <a:rPr lang="en-US" sz="2500" b="1" u="sng" dirty="0" smtClean="0"/>
              <a:t>GREAT CHALLENGES/BARRIERS</a:t>
            </a:r>
          </a:p>
          <a:p>
            <a:pPr algn="l"/>
            <a:endParaRPr lang="en-US" sz="2900" dirty="0"/>
          </a:p>
          <a:p>
            <a:pPr algn="l"/>
            <a:r>
              <a:rPr lang="en-US" sz="2900" dirty="0" smtClean="0"/>
              <a:t>And it is HIGHLY PROBABLE that the messages and values </a:t>
            </a:r>
          </a:p>
          <a:p>
            <a:pPr algn="l"/>
            <a:r>
              <a:rPr lang="en-US" sz="2800" dirty="0" smtClean="0"/>
              <a:t>that have brought you all here today </a:t>
            </a:r>
            <a:endParaRPr lang="en-US" sz="2900" dirty="0" smtClean="0"/>
          </a:p>
          <a:p>
            <a:pPr algn="l"/>
            <a:endParaRPr lang="en-US" sz="29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500" dirty="0" smtClean="0"/>
              <a:t>Will not  (by themselves) carry the day when the SINGLE PAYER fight is fully engaged.</a:t>
            </a:r>
          </a:p>
          <a:p>
            <a:pPr algn="l"/>
            <a:endParaRPr lang="en-US" sz="2900" dirty="0"/>
          </a:p>
          <a:p>
            <a:r>
              <a:rPr lang="en-US" sz="2900" b="1" u="sng" dirty="0" smtClean="0"/>
              <a:t>Fight Smarter!</a:t>
            </a:r>
          </a:p>
        </p:txBody>
      </p:sp>
      <p:pic>
        <p:nvPicPr>
          <p:cNvPr id="4" name="Picture 3" descr="MNA logo rev affil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92" y="198119"/>
            <a:ext cx="514012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19"/>
            <a:ext cx="3973393" cy="1402081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1"/>
            <a:ext cx="9113519" cy="6553200"/>
          </a:xfrm>
        </p:spPr>
        <p:txBody>
          <a:bodyPr>
            <a:normAutofit/>
          </a:bodyPr>
          <a:lstStyle/>
          <a:p>
            <a:pPr algn="l"/>
            <a:endParaRPr lang="en-US" sz="2900" dirty="0" smtClean="0"/>
          </a:p>
          <a:p>
            <a:pPr algn="l"/>
            <a:endParaRPr lang="en-US" sz="2900" dirty="0" smtClean="0"/>
          </a:p>
          <a:p>
            <a:pPr algn="l"/>
            <a:endParaRPr lang="en-US" sz="2900" dirty="0"/>
          </a:p>
          <a:p>
            <a:r>
              <a:rPr lang="en-US" sz="8000" b="1" u="sng" dirty="0" smtClean="0"/>
              <a:t>Fight Smarter!</a:t>
            </a:r>
          </a:p>
        </p:txBody>
      </p:sp>
      <p:pic>
        <p:nvPicPr>
          <p:cNvPr id="4" name="Picture 3" descr="MNA logo rev affil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918166"/>
            <a:ext cx="2094127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676400"/>
            <a:ext cx="8945880" cy="4876800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Do you support or oppose a </a:t>
            </a:r>
            <a:r>
              <a:rPr lang="en-US" i="1" dirty="0" smtClean="0"/>
              <a:t>Single Payer </a:t>
            </a:r>
            <a:r>
              <a:rPr lang="en-US" dirty="0" smtClean="0"/>
              <a:t>health care system where all Americans would get their health insurance from the government? Do you….?</a:t>
            </a:r>
          </a:p>
          <a:p>
            <a:pPr algn="l"/>
            <a:r>
              <a:rPr lang="en-US" dirty="0" smtClean="0"/>
              <a:t>					 </a:t>
            </a:r>
            <a:r>
              <a:rPr lang="en-US" sz="1800" dirty="0" smtClean="0"/>
              <a:t>ALL	Dem	</a:t>
            </a:r>
            <a:r>
              <a:rPr lang="en-US" sz="1800" dirty="0" err="1" smtClean="0"/>
              <a:t>Ind</a:t>
            </a:r>
            <a:r>
              <a:rPr lang="en-US" sz="1800" dirty="0" smtClean="0"/>
              <a:t>	Rep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Strongly Support			27%	42%	25%	14%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Somewhat Support			</a:t>
            </a:r>
            <a:r>
              <a:rPr lang="en-US" sz="2000" dirty="0" smtClean="0">
                <a:solidFill>
                  <a:srgbClr val="FFC000"/>
                </a:solidFill>
              </a:rPr>
              <a:t>23%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30%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24%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13%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Somewhat Oppose			</a:t>
            </a:r>
            <a:r>
              <a:rPr lang="en-US" sz="2000" dirty="0" smtClean="0">
                <a:solidFill>
                  <a:srgbClr val="FFC000"/>
                </a:solidFill>
              </a:rPr>
              <a:t>13%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  7%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15%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17%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u="sng" dirty="0" smtClean="0"/>
              <a:t>Strongly Oppose			20%	  5%	17%	41%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Don’t Know				</a:t>
            </a:r>
            <a:r>
              <a:rPr lang="en-US" sz="2000" dirty="0" smtClean="0">
                <a:solidFill>
                  <a:srgbClr val="FFC000"/>
                </a:solidFill>
              </a:rPr>
              <a:t>17%	16%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C000"/>
                </a:solidFill>
              </a:rPr>
              <a:t>19%	16%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" y="457200"/>
            <a:ext cx="531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Engravers MT" panose="02090707080505020304" pitchFamily="18" charset="0"/>
              </a:rPr>
              <a:t>?</a:t>
            </a:r>
            <a:r>
              <a:rPr lang="en-US" sz="3600" dirty="0" smtClean="0">
                <a:latin typeface="Engravers MT" panose="02090707080505020304" pitchFamily="18" charset="0"/>
              </a:rPr>
              <a:t> </a:t>
            </a:r>
            <a:r>
              <a:rPr lang="en-US" sz="4000" i="1" dirty="0" smtClean="0">
                <a:latin typeface="Engravers MT" panose="02090707080505020304" pitchFamily="18" charset="0"/>
              </a:rPr>
              <a:t>Some MNs </a:t>
            </a:r>
            <a:r>
              <a:rPr lang="en-US" sz="7200" dirty="0" smtClean="0">
                <a:latin typeface="Engravers MT" panose="02090707080505020304" pitchFamily="18" charset="0"/>
              </a:rPr>
              <a:t>?</a:t>
            </a:r>
            <a:endParaRPr lang="en-US" sz="7200" dirty="0">
              <a:latin typeface="Engravers MT" panose="0209070708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346889"/>
            <a:ext cx="285522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5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15663"/>
            <a:ext cx="9022080" cy="5537537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 smtClean="0"/>
              <a:t>8 Focus Groups—</a:t>
            </a:r>
            <a:r>
              <a:rPr lang="en-US" sz="2800" u="sng" dirty="0" smtClean="0"/>
              <a:t>Qualitative Research</a:t>
            </a:r>
          </a:p>
          <a:p>
            <a:pPr algn="l"/>
            <a:r>
              <a:rPr lang="en-US" sz="2800" dirty="0" smtClean="0"/>
              <a:t>Divided by Gender</a:t>
            </a:r>
          </a:p>
          <a:p>
            <a:pPr algn="l"/>
            <a:r>
              <a:rPr lang="en-US" sz="2800" dirty="0" smtClean="0"/>
              <a:t>25-70 years of Age</a:t>
            </a:r>
          </a:p>
          <a:p>
            <a:pPr algn="l"/>
            <a:r>
              <a:rPr lang="en-US" sz="2800" dirty="0" smtClean="0"/>
              <a:t>3 in Greater Minnesota &amp; 1 in the Twin Cities</a:t>
            </a:r>
          </a:p>
          <a:p>
            <a:pPr algn="l"/>
            <a:r>
              <a:rPr lang="en-US" sz="2800" dirty="0" smtClean="0"/>
              <a:t>All Political Parties but Ideological Extremes Excluded</a:t>
            </a:r>
          </a:p>
          <a:p>
            <a:pPr algn="l"/>
            <a:r>
              <a:rPr lang="en-US" sz="2800" dirty="0" smtClean="0"/>
              <a:t>Full Array of Health Insurance</a:t>
            </a:r>
          </a:p>
          <a:p>
            <a:pPr algn="l"/>
            <a:r>
              <a:rPr lang="en-US" sz="2800" dirty="0" smtClean="0"/>
              <a:t>From Voter File – Not Focus Group Pros</a:t>
            </a:r>
          </a:p>
          <a:p>
            <a:pPr algn="l"/>
            <a:r>
              <a:rPr lang="en-US" sz="2800" dirty="0" smtClean="0"/>
              <a:t>Broad range of income and employment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SMALL PRINT: </a:t>
            </a:r>
            <a:r>
              <a:rPr lang="en-US" sz="2200" dirty="0" smtClean="0"/>
              <a:t>Qualitative, not quantitative. Findings not mirror of  MN as a whole. Findings provide insights into how some Minnesotans think about Single Payer and can be used to refine messages,  arguments,  and  how a policy is framed.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endParaRPr lang="en-US" dirty="0" smtClean="0"/>
          </a:p>
          <a:p>
            <a:endParaRPr lang="en-US" sz="4000" b="1" dirty="0" smtClean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BF48-8ED2-4BE2-9843-F12756C3688C}" type="datetime1">
              <a:rPr lang="en-US" smtClean="0"/>
              <a:t>6/21/2018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Engravers MT" panose="02090707080505020304" pitchFamily="18" charset="0"/>
              </a:rPr>
              <a:t>WHO ?</a:t>
            </a:r>
            <a:endParaRPr lang="en-US" sz="6000" dirty="0">
              <a:latin typeface="Engravers MT" panose="0209070708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101263"/>
            <a:ext cx="2581354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7391400" y="888831"/>
            <a:ext cx="457200" cy="3559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8" name="5-Point Star 7"/>
          <p:cNvSpPr/>
          <p:nvPr/>
        </p:nvSpPr>
        <p:spPr>
          <a:xfrm>
            <a:off x="6720840" y="1135127"/>
            <a:ext cx="391517" cy="4925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12356" y="1627718"/>
            <a:ext cx="355243" cy="4144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543800" y="2042160"/>
            <a:ext cx="457200" cy="3962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1179</Words>
  <Application>Microsoft Office PowerPoint</Application>
  <PresentationFormat>On-screen Show (4:3)</PresentationFormat>
  <Paragraphs>380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</vt:lpstr>
      <vt:lpstr>         </vt:lpstr>
      <vt:lpstr>         </vt:lpstr>
      <vt:lpstr>         </vt:lpstr>
      <vt:lpstr>QUESTIONS?</vt:lpstr>
      <vt:lpstr> WHY ASK?</vt:lpstr>
      <vt:lpstr>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       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macmatt</dc:creator>
  <cp:lastModifiedBy>macmatt</cp:lastModifiedBy>
  <cp:revision>37</cp:revision>
  <dcterms:created xsi:type="dcterms:W3CDTF">2018-06-18T17:42:14Z</dcterms:created>
  <dcterms:modified xsi:type="dcterms:W3CDTF">2018-06-21T20:59:24Z</dcterms:modified>
</cp:coreProperties>
</file>