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62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488B"/>
    <a:srgbClr val="68B5FC"/>
    <a:srgbClr val="4CC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09" autoAdjust="0"/>
    <p:restoredTop sz="94660"/>
  </p:normalViewPr>
  <p:slideViewPr>
    <p:cSldViewPr snapToGrid="0">
      <p:cViewPr varScale="1">
        <p:scale>
          <a:sx n="65" d="100"/>
          <a:sy n="65" d="100"/>
        </p:scale>
        <p:origin x="680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pPr/>
              <a:t>5/29/2019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ED1C14C-A143-42F5-B247-D0E800131009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B03D32D-F1BC-4E9C-97E1-36CFF5B223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9697" y="429645"/>
            <a:ext cx="9660383" cy="2234180"/>
          </a:xfrm>
        </p:spPr>
        <p:txBody>
          <a:bodyPr>
            <a:noAutofit/>
          </a:bodyPr>
          <a:lstStyle/>
          <a:p>
            <a:pPr algn="l"/>
            <a:r>
              <a:rPr lang="en-US" sz="6200" dirty="0">
                <a:latin typeface="Futura Medium" charset="0"/>
                <a:ea typeface="Futura Medium" charset="0"/>
                <a:cs typeface="Futura Medium" charset="0"/>
              </a:rPr>
              <a:t>Boston Medicare for All Organizing Meeting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794659" y="2902461"/>
            <a:ext cx="448056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656406" y="3404382"/>
            <a:ext cx="60491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/>
              <a:t>May 19, 2019</a:t>
            </a:r>
          </a:p>
          <a:p>
            <a:pPr algn="r"/>
            <a:r>
              <a:rPr lang="en-US" sz="3600" dirty="0"/>
              <a:t>encuentro5 • </a:t>
            </a:r>
            <a:r>
              <a:rPr lang="en-US" sz="3600" dirty="0" err="1"/>
              <a:t>boston</a:t>
            </a:r>
            <a:r>
              <a:rPr lang="en-US" sz="3600" dirty="0"/>
              <a:t> • ma</a:t>
            </a:r>
          </a:p>
        </p:txBody>
      </p:sp>
    </p:spTree>
    <p:extLst>
      <p:ext uri="{BB962C8B-B14F-4D97-AF65-F5344CB8AC3E}">
        <p14:creationId xmlns:p14="http://schemas.microsoft.com/office/powerpoint/2010/main" val="1365234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11488B"/>
                </a:solidFill>
              </a:rPr>
              <a:t>Municipal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Organizing town and city resolutions in support of M4A and current bills.</a:t>
            </a:r>
          </a:p>
          <a:p>
            <a:endParaRPr lang="en-US" dirty="0"/>
          </a:p>
          <a:p>
            <a:r>
              <a:rPr lang="en-US" dirty="0"/>
              <a:t>Estimate savings to the municipality and school district for health care benefits to current and retired employees.</a:t>
            </a:r>
          </a:p>
          <a:p>
            <a:endParaRPr lang="en-US" dirty="0"/>
          </a:p>
          <a:p>
            <a:r>
              <a:rPr lang="en-US" dirty="0"/>
              <a:t>Encourage mayors to join the soon-to-be-launched Mayors for M4A initiative. </a:t>
            </a:r>
          </a:p>
        </p:txBody>
      </p:sp>
    </p:spTree>
    <p:extLst>
      <p:ext uri="{BB962C8B-B14F-4D97-AF65-F5344CB8AC3E}">
        <p14:creationId xmlns:p14="http://schemas.microsoft.com/office/powerpoint/2010/main" val="925948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2529" y="274638"/>
            <a:ext cx="10139055" cy="921116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Impacts of Municipal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0326" y="1139483"/>
            <a:ext cx="10181258" cy="5373859"/>
          </a:xfrm>
        </p:spPr>
        <p:txBody>
          <a:bodyPr>
            <a:noAutofit/>
          </a:bodyPr>
          <a:lstStyle/>
          <a:p>
            <a:r>
              <a:rPr lang="en-US" dirty="0"/>
              <a:t>Resolutions at 7 Town Meetings and 2 City Councils - Northampton and Holyoke.  More planned soon.  Civic education for hubs, media attention; support/ pressure elected officials.</a:t>
            </a:r>
          </a:p>
          <a:p>
            <a:r>
              <a:rPr lang="en-US" dirty="0"/>
              <a:t>Estimate savings under SP legislation to towns and SD’s </a:t>
            </a:r>
            <a:r>
              <a:rPr lang="mr-IN" dirty="0"/>
              <a:t>–</a:t>
            </a:r>
            <a:r>
              <a:rPr lang="en-US" dirty="0"/>
              <a:t> helps with resolutions,  education of local officials.  One town estimated SP could save full amount needed to balance their SD budget. </a:t>
            </a:r>
          </a:p>
          <a:p>
            <a:r>
              <a:rPr lang="en-US" dirty="0"/>
              <a:t>Rollout of Mayors initiative soon </a:t>
            </a:r>
            <a:r>
              <a:rPr lang="mr-IN" dirty="0"/>
              <a:t>–</a:t>
            </a:r>
            <a:r>
              <a:rPr lang="en-US" dirty="0"/>
              <a:t>organizing opportunity; possible leverage with Mass. Municipal Assn.</a:t>
            </a:r>
          </a:p>
        </p:txBody>
      </p:sp>
    </p:spTree>
    <p:extLst>
      <p:ext uri="{BB962C8B-B14F-4D97-AF65-F5344CB8AC3E}">
        <p14:creationId xmlns:p14="http://schemas.microsoft.com/office/powerpoint/2010/main" val="847624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061" y="344976"/>
            <a:ext cx="9997440" cy="1143000"/>
          </a:xfrm>
        </p:spPr>
        <p:txBody>
          <a:bodyPr/>
          <a:lstStyle/>
          <a:p>
            <a:r>
              <a:rPr lang="en-US" b="1" dirty="0">
                <a:solidFill>
                  <a:srgbClr val="11488B"/>
                </a:solidFill>
              </a:rPr>
              <a:t>Regional and Statewide coordination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7786" y="1631852"/>
            <a:ext cx="9736014" cy="4555191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Regional meetings to share information and resources, give updates, plan actions involving multiple hubs, etc. </a:t>
            </a:r>
          </a:p>
          <a:p>
            <a:endParaRPr lang="en-US" sz="3200" dirty="0"/>
          </a:p>
          <a:p>
            <a:r>
              <a:rPr lang="en-US" sz="3200" dirty="0"/>
              <a:t>Current statewide goal is to build active regional networks in Boston area and Worcester.  Then more.  Statewide zoom calls for hub leaders.  </a:t>
            </a:r>
          </a:p>
          <a:p>
            <a:endParaRPr lang="en-US" sz="3200" dirty="0"/>
          </a:p>
          <a:p>
            <a:r>
              <a:rPr lang="en-US" sz="3200" dirty="0"/>
              <a:t>Statewide/ regional agreements on overall strategy and SP principles; sharing literature and other resources</a:t>
            </a:r>
          </a:p>
        </p:txBody>
      </p:sp>
    </p:spTree>
    <p:extLst>
      <p:ext uri="{BB962C8B-B14F-4D97-AF65-F5344CB8AC3E}">
        <p14:creationId xmlns:p14="http://schemas.microsoft.com/office/powerpoint/2010/main" val="153262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Outreach &amp; Signups</a:t>
            </a:r>
            <a:br>
              <a:rPr lang="en-US" dirty="0"/>
            </a:br>
            <a:r>
              <a:rPr lang="en-US" dirty="0"/>
              <a:t>for Boston Area Hub Formation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230761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Go forth and organize!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761" y="393896"/>
            <a:ext cx="9144000" cy="8968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11488B"/>
                </a:solidFill>
                <a:ea typeface="Arial" charset="0"/>
                <a:cs typeface="Arial" charset="0"/>
              </a:rPr>
              <a:t>Western Mass. Medicare for All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0437" y="2254120"/>
            <a:ext cx="9144000" cy="2410692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dirty="0"/>
              <a:t>A regional network of individuals and groups </a:t>
            </a:r>
          </a:p>
          <a:p>
            <a:r>
              <a:rPr lang="en-US" sz="3600" b="1" dirty="0"/>
              <a:t>advocating for Single Payer healthcare </a:t>
            </a:r>
          </a:p>
          <a:p>
            <a:endParaRPr lang="en-US" sz="3600" b="1" dirty="0"/>
          </a:p>
          <a:p>
            <a:r>
              <a:rPr lang="en-US" sz="3600" b="1" dirty="0"/>
              <a:t>Monthly meetings are open to the public and hub members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49289" y="5130505"/>
            <a:ext cx="2636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May, 2019</a:t>
            </a:r>
          </a:p>
        </p:txBody>
      </p:sp>
    </p:spTree>
    <p:extLst>
      <p:ext uri="{BB962C8B-B14F-4D97-AF65-F5344CB8AC3E}">
        <p14:creationId xmlns:p14="http://schemas.microsoft.com/office/powerpoint/2010/main" val="941875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4905" y="513788"/>
            <a:ext cx="10494498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Hubs can be free-standing or hosted by an organization in agreement with our mission.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7108" y="2152357"/>
            <a:ext cx="10114670" cy="4143359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Northampton Indivisible </a:t>
            </a:r>
            <a:r>
              <a:rPr lang="mr-IN" sz="3200" dirty="0"/>
              <a:t>–</a:t>
            </a:r>
            <a:r>
              <a:rPr lang="en-US" sz="3200" dirty="0"/>
              <a:t> hosts Northampton hub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Pioneer Valley DSA </a:t>
            </a:r>
            <a:r>
              <a:rPr lang="mr-IN" sz="3200" dirty="0"/>
              <a:t>–</a:t>
            </a:r>
            <a:r>
              <a:rPr lang="en-US" sz="3200" dirty="0"/>
              <a:t> hosts Holyoke hub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Franklin County Continuing the Political Revolution </a:t>
            </a:r>
            <a:r>
              <a:rPr lang="en-US" sz="3200" dirty="0"/>
              <a:t>includes a Single Payer Task force among its working groups.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888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6519" y="274638"/>
            <a:ext cx="999744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Other hubs were brought together by social justice activists.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3717" y="1856935"/>
            <a:ext cx="10128738" cy="4543865"/>
          </a:xfrm>
        </p:spPr>
        <p:txBody>
          <a:bodyPr>
            <a:normAutofit fontScale="85000"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Two human rights activists </a:t>
            </a:r>
            <a:r>
              <a:rPr lang="en-US" dirty="0"/>
              <a:t>launched a hub in Easthampton.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Several community organizers </a:t>
            </a:r>
            <a:r>
              <a:rPr lang="en-US" dirty="0"/>
              <a:t>brought together the hub in Springfield.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i="1" dirty="0"/>
              <a:t>	Two of our hubs were initially launched by faith-based groups: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Universal Congregational Church </a:t>
            </a:r>
            <a:r>
              <a:rPr lang="mr-IN" dirty="0"/>
              <a:t>–</a:t>
            </a:r>
            <a:r>
              <a:rPr lang="en-US" dirty="0"/>
              <a:t> launched South Hadley hub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32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Jewish Congregation of Amherst </a:t>
            </a:r>
            <a:r>
              <a:rPr lang="mr-IN" dirty="0"/>
              <a:t>–</a:t>
            </a:r>
            <a:r>
              <a:rPr lang="en-US" dirty="0"/>
              <a:t> launched Amherst hub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839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4394" y="274638"/>
            <a:ext cx="10167190" cy="1143000"/>
          </a:xfrm>
        </p:spPr>
        <p:txBody>
          <a:bodyPr/>
          <a:lstStyle/>
          <a:p>
            <a:r>
              <a:rPr lang="en-US" b="1" dirty="0">
                <a:solidFill>
                  <a:srgbClr val="11488B"/>
                </a:solidFill>
              </a:rPr>
              <a:t>What do the hubs do?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9988" y="1543793"/>
            <a:ext cx="10142806" cy="4814804"/>
          </a:xfrm>
        </p:spPr>
        <p:txBody>
          <a:bodyPr>
            <a:normAutofit fontScale="925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”Education for Action” </a:t>
            </a:r>
            <a:r>
              <a:rPr lang="mr-IN" dirty="0"/>
              <a:t>–</a:t>
            </a:r>
            <a:r>
              <a:rPr lang="en-US" dirty="0"/>
              <a:t> internal and external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About Single Payer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sz="2800" dirty="0"/>
              <a:t>why it matters, what is Single Payer and how it works, how it would help, FAQs, etc.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FontTx/>
              <a:buNone/>
            </a:pP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Building the movement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sz="2800" dirty="0"/>
              <a:t>how we are organizing locally and statewide, who opposes SP and why, the legislative process, how people can get involved.   Collect sign-in sheets!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28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Ongoing internal education </a:t>
            </a:r>
            <a:r>
              <a:rPr lang="en-US" sz="2800" dirty="0"/>
              <a:t>about SP, tactics and strategy, intersectionality, connecting with allies, skills and resources.  </a:t>
            </a:r>
          </a:p>
        </p:txBody>
      </p:sp>
    </p:spTree>
    <p:extLst>
      <p:ext uri="{BB962C8B-B14F-4D97-AF65-F5344CB8AC3E}">
        <p14:creationId xmlns:p14="http://schemas.microsoft.com/office/powerpoint/2010/main" val="419099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128" y="190232"/>
            <a:ext cx="9997440" cy="1143000"/>
          </a:xfrm>
        </p:spPr>
        <p:txBody>
          <a:bodyPr/>
          <a:lstStyle/>
          <a:p>
            <a:r>
              <a:rPr lang="en-US" b="1" dirty="0">
                <a:solidFill>
                  <a:srgbClr val="11488B"/>
                </a:solidFill>
              </a:rPr>
              <a:t>Public Outreach and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8972" y="1401288"/>
            <a:ext cx="9904828" cy="477567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Fix It showings with Q&amp;A, panels, canvassing, outreach to different communities and constituencies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Tabling / clip-boarding at community events; visibility actions at rallies, demonstrations, etc.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Media </a:t>
            </a:r>
            <a:r>
              <a:rPr lang="mr-IN" sz="3200" dirty="0"/>
              <a:t>–</a:t>
            </a:r>
            <a:r>
              <a:rPr lang="en-US" sz="3200" dirty="0"/>
              <a:t> Letters to the editor, Facebook, Twitter.  Develop local contacts; coordinate regionally for bigger outlets.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Talk to friends, neighbors, coworkers</a:t>
            </a:r>
          </a:p>
        </p:txBody>
      </p:sp>
    </p:spTree>
    <p:extLst>
      <p:ext uri="{BB962C8B-B14F-4D97-AF65-F5344CB8AC3E}">
        <p14:creationId xmlns:p14="http://schemas.microsoft.com/office/powerpoint/2010/main" val="1238985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Impacts of Public Outreach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0" y="1447800"/>
            <a:ext cx="10265664" cy="489672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We learn from people’s questions; they learn about SP and the movement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Growing WMM4A listserv, website visits, FB followers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People join our hubs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Media coverage, press contacts, more knowledgeable reporting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Elected officials </a:t>
            </a:r>
            <a:r>
              <a:rPr lang="mr-IN" dirty="0"/>
              <a:t>–</a:t>
            </a:r>
            <a:r>
              <a:rPr lang="en-US" dirty="0"/>
              <a:t> issue stays on their radar</a:t>
            </a:r>
          </a:p>
        </p:txBody>
      </p:sp>
    </p:spTree>
    <p:extLst>
      <p:ext uri="{BB962C8B-B14F-4D97-AF65-F5344CB8AC3E}">
        <p14:creationId xmlns:p14="http://schemas.microsoft.com/office/powerpoint/2010/main" val="371365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11488B"/>
                </a:solidFill>
              </a:rPr>
              <a:t>Grassroots lobbying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Meetings and follow-up with Reps and Senators in hub district</a:t>
            </a:r>
          </a:p>
          <a:p>
            <a:r>
              <a:rPr lang="en-US" sz="3200" dirty="0"/>
              <a:t>Ask reps to cosponsor legislation, join the Caucus, become a champion:  Ask them to TALK ABOUT Single Payer publicly. </a:t>
            </a:r>
          </a:p>
          <a:p>
            <a:r>
              <a:rPr lang="en-US" sz="3200" dirty="0"/>
              <a:t>Raise SP as an issue with candidates for office</a:t>
            </a:r>
          </a:p>
          <a:p>
            <a:r>
              <a:rPr lang="en-US" sz="3200" dirty="0"/>
              <a:t>Participate in Lobby Days and Public Hearings on Beacon Hill</a:t>
            </a:r>
          </a:p>
          <a:p>
            <a:r>
              <a:rPr lang="en-US" sz="3200" dirty="0"/>
              <a:t>Run non-binding ballot questions in hub legislative districts</a:t>
            </a:r>
          </a:p>
        </p:txBody>
      </p:sp>
    </p:spTree>
    <p:extLst>
      <p:ext uri="{BB962C8B-B14F-4D97-AF65-F5344CB8AC3E}">
        <p14:creationId xmlns:p14="http://schemas.microsoft.com/office/powerpoint/2010/main" val="1322572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4732" y="379828"/>
            <a:ext cx="10082784" cy="928468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Impacts of </a:t>
            </a:r>
            <a:r>
              <a:rPr lang="en-US" b="1" dirty="0" err="1">
                <a:solidFill>
                  <a:schemeClr val="accent2"/>
                </a:solidFill>
              </a:rPr>
              <a:t>Grassroot</a:t>
            </a:r>
            <a:r>
              <a:rPr lang="en-US" b="1" dirty="0">
                <a:solidFill>
                  <a:schemeClr val="accent2"/>
                </a:solidFill>
              </a:rPr>
              <a:t> Lobbying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5582" y="1505243"/>
            <a:ext cx="10058400" cy="5078436"/>
          </a:xfrm>
        </p:spPr>
        <p:txBody>
          <a:bodyPr>
            <a:noAutofit/>
          </a:bodyPr>
          <a:lstStyle/>
          <a:p>
            <a:r>
              <a:rPr lang="en-US" dirty="0"/>
              <a:t>Kept Single Payer on the agenda for candidates and media during 2018 election season.</a:t>
            </a:r>
          </a:p>
          <a:p>
            <a:r>
              <a:rPr lang="en-US" dirty="0"/>
              <a:t>Candidate survey during 2018 primary </a:t>
            </a:r>
            <a:r>
              <a:rPr lang="mr-IN" dirty="0"/>
              <a:t>–</a:t>
            </a:r>
            <a:r>
              <a:rPr lang="en-US" dirty="0"/>
              <a:t> most if them on record about SP and joining the Caucus</a:t>
            </a:r>
          </a:p>
          <a:p>
            <a:r>
              <a:rPr lang="en-US" dirty="0"/>
              <a:t>Ongoing contact with legislators</a:t>
            </a:r>
          </a:p>
          <a:p>
            <a:r>
              <a:rPr lang="en-US" dirty="0"/>
              <a:t>Non-binding ballot question in 6 districts won in every town. BQ vote attracted media; Rep. Vega cosponsored; use for municipal actions.  </a:t>
            </a:r>
          </a:p>
          <a:p>
            <a:r>
              <a:rPr lang="en-US" dirty="0"/>
              <a:t>Increased WM co-sponsors from 10 to 16 this session</a:t>
            </a:r>
          </a:p>
        </p:txBody>
      </p:sp>
    </p:spTree>
    <p:extLst>
      <p:ext uri="{BB962C8B-B14F-4D97-AF65-F5344CB8AC3E}">
        <p14:creationId xmlns:p14="http://schemas.microsoft.com/office/powerpoint/2010/main" val="10653268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2031</TotalTime>
  <Words>667</Words>
  <Application>Microsoft Office PowerPoint</Application>
  <PresentationFormat>Widescreen</PresentationFormat>
  <Paragraphs>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Futura Medium</vt:lpstr>
      <vt:lpstr>Gill Sans MT</vt:lpstr>
      <vt:lpstr>Verdana</vt:lpstr>
      <vt:lpstr>Wingdings 2</vt:lpstr>
      <vt:lpstr>Solstice</vt:lpstr>
      <vt:lpstr>Boston Medicare for All Organizing Meeting</vt:lpstr>
      <vt:lpstr>Western Mass. Medicare for All</vt:lpstr>
      <vt:lpstr>Hubs can be free-standing or hosted by an organization in agreement with our mission. </vt:lpstr>
      <vt:lpstr>Other hubs were brought together by social justice activists.</vt:lpstr>
      <vt:lpstr>What do the hubs do?  </vt:lpstr>
      <vt:lpstr>Public Outreach and Education</vt:lpstr>
      <vt:lpstr>Impacts of Public Outreach</vt:lpstr>
      <vt:lpstr>Grassroots lobbying</vt:lpstr>
      <vt:lpstr>Impacts of Grassroot Lobbying</vt:lpstr>
      <vt:lpstr>Municipal Action</vt:lpstr>
      <vt:lpstr>Impacts of Municipal Actions</vt:lpstr>
      <vt:lpstr>Regional and Statewide coordination</vt:lpstr>
      <vt:lpstr>Outreach &amp; Signups for Boston Area Hub 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Boston Medicare for All Organizing Meeting 2019</dc:title>
  <dc:creator>Healthcare NOW</dc:creator>
  <cp:lastModifiedBy>Sophia Simeone</cp:lastModifiedBy>
  <cp:revision>36</cp:revision>
  <dcterms:created xsi:type="dcterms:W3CDTF">2018-08-15T22:40:47Z</dcterms:created>
  <dcterms:modified xsi:type="dcterms:W3CDTF">2019-05-29T17:20:10Z</dcterms:modified>
</cp:coreProperties>
</file>